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6" r:id="rId2"/>
    <p:sldId id="260" r:id="rId3"/>
    <p:sldId id="257" r:id="rId4"/>
    <p:sldId id="258" r:id="rId5"/>
    <p:sldId id="259"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9" d="100"/>
          <a:sy n="109" d="100"/>
        </p:scale>
        <p:origin x="-125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7F8CAE-95F3-3C4B-8731-860078D1850B}" type="datetimeFigureOut">
              <a:rPr lang="en-US" smtClean="0"/>
              <a:t>9/4/17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AA7CCF-FC66-A94F-9F55-248DE371BEAA}" type="slidenum">
              <a:rPr lang="en-US" smtClean="0"/>
              <a:t>‹#›</a:t>
            </a:fld>
            <a:endParaRPr lang="en-US"/>
          </a:p>
        </p:txBody>
      </p:sp>
    </p:spTree>
    <p:extLst>
      <p:ext uri="{BB962C8B-B14F-4D97-AF65-F5344CB8AC3E}">
        <p14:creationId xmlns:p14="http://schemas.microsoft.com/office/powerpoint/2010/main" val="14340058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Never stand on the left side of the table.</a:t>
            </a:r>
          </a:p>
        </p:txBody>
      </p:sp>
      <p:sp>
        <p:nvSpPr>
          <p:cNvPr id="4" name="Slide Number Placeholder 3"/>
          <p:cNvSpPr>
            <a:spLocks noGrp="1"/>
          </p:cNvSpPr>
          <p:nvPr>
            <p:ph type="sldNum" sz="quarter" idx="10"/>
          </p:nvPr>
        </p:nvSpPr>
        <p:spPr/>
        <p:txBody>
          <a:bodyPr/>
          <a:lstStyle/>
          <a:p>
            <a:fld id="{77AA7CCF-FC66-A94F-9F55-248DE371BEAA}" type="slidenum">
              <a:rPr lang="en-US" smtClean="0"/>
              <a:t>5</a:t>
            </a:fld>
            <a:endParaRPr lang="en-US"/>
          </a:p>
        </p:txBody>
      </p:sp>
    </p:spTree>
    <p:extLst>
      <p:ext uri="{BB962C8B-B14F-4D97-AF65-F5344CB8AC3E}">
        <p14:creationId xmlns:p14="http://schemas.microsoft.com/office/powerpoint/2010/main" val="3733717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2A3E747-BAEF-0844-9CDA-F1FDF5B99434}" type="datetimeFigureOut">
              <a:rPr lang="en-US" smtClean="0"/>
              <a:t>9/4/17</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EDE5F264-CB65-0D45-9275-98EA11FDE17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2A3E747-BAEF-0844-9CDA-F1FDF5B99434}" type="datetimeFigureOut">
              <a:rPr lang="en-US" smtClean="0"/>
              <a:t>9/4/17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5F264-CB65-0D45-9275-98EA11FDE177}"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2A3E747-BAEF-0844-9CDA-F1FDF5B99434}" type="datetimeFigureOut">
              <a:rPr lang="en-US" smtClean="0"/>
              <a:t>9/4/17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5F264-CB65-0D45-9275-98EA11FDE177}"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2A3E747-BAEF-0844-9CDA-F1FDF5B99434}" type="datetimeFigureOut">
              <a:rPr lang="en-US" smtClean="0"/>
              <a:t>9/4/17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E5F264-CB65-0D45-9275-98EA11FDE17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2A3E747-BAEF-0844-9CDA-F1FDF5B99434}" type="datetimeFigureOut">
              <a:rPr lang="en-US" smtClean="0"/>
              <a:t>9/4/17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E5F264-CB65-0D45-9275-98EA11FDE177}"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A3E747-BAEF-0844-9CDA-F1FDF5B99434}" type="datetimeFigureOut">
              <a:rPr lang="en-US" smtClean="0"/>
              <a:t>9/4/17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5F264-CB65-0D45-9275-98EA11FDE177}"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2A3E747-BAEF-0844-9CDA-F1FDF5B99434}" type="datetimeFigureOut">
              <a:rPr lang="en-US" smtClean="0"/>
              <a:t>9/4/17</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EDE5F264-CB65-0D45-9275-98EA11FDE177}"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A3E747-BAEF-0844-9CDA-F1FDF5B99434}" type="datetimeFigureOut">
              <a:rPr lang="en-US" smtClean="0"/>
              <a:t>9/4/17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5F264-CB65-0D45-9275-98EA11FDE177}"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A3E747-BAEF-0844-9CDA-F1FDF5B99434}" type="datetimeFigureOut">
              <a:rPr lang="en-US" smtClean="0"/>
              <a:t>9/4/17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5F264-CB65-0D45-9275-98EA11FDE177}"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2A3E747-BAEF-0844-9CDA-F1FDF5B99434}" type="datetimeFigureOut">
              <a:rPr lang="en-US" smtClean="0"/>
              <a:t>9/4/17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5F264-CB65-0D45-9275-98EA11FDE177}"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2A3E747-BAEF-0844-9CDA-F1FDF5B99434}" type="datetimeFigureOut">
              <a:rPr lang="en-US" smtClean="0"/>
              <a:t>9/4/17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5F264-CB65-0D45-9275-98EA11FDE1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2A3E747-BAEF-0844-9CDA-F1FDF5B99434}" type="datetimeFigureOut">
              <a:rPr lang="en-US" smtClean="0"/>
              <a:t>9/4/17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5F264-CB65-0D45-9275-98EA11FDE1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2A3E747-BAEF-0844-9CDA-F1FDF5B99434}" type="datetimeFigureOut">
              <a:rPr lang="en-US" smtClean="0"/>
              <a:t>9/4/17</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EDE5F264-CB65-0D45-9275-98EA11FDE177}"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2A3E747-BAEF-0844-9CDA-F1FDF5B99434}" type="datetimeFigureOut">
              <a:rPr lang="en-US" smtClean="0"/>
              <a:t>9/4/17</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EDE5F264-CB65-0D45-9275-98EA11FDE177}"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B2A3E747-BAEF-0844-9CDA-F1FDF5B99434}" type="datetimeFigureOut">
              <a:rPr lang="en-US" smtClean="0"/>
              <a:t>9/4/17</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EDE5F264-CB65-0D45-9275-98EA11FDE1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EDE5F264-CB65-0D45-9275-98EA11FDE177}"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2A3E747-BAEF-0844-9CDA-F1FDF5B99434}" type="datetimeFigureOut">
              <a:rPr lang="en-US" smtClean="0"/>
              <a:t>9/4/17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5F264-CB65-0D45-9275-98EA11FDE1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2A3E747-BAEF-0844-9CDA-F1FDF5B99434}" type="datetimeFigureOut">
              <a:rPr lang="en-US" smtClean="0"/>
              <a:t>9/4/17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E5F264-CB65-0D45-9275-98EA11FDE1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2A3E747-BAEF-0844-9CDA-F1FDF5B99434}" type="datetimeFigureOut">
              <a:rPr lang="en-US" smtClean="0"/>
              <a:t>9/4/17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5F264-CB65-0D45-9275-98EA11FDE177}"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2A3E747-BAEF-0844-9CDA-F1FDF5B99434}" type="datetimeFigureOut">
              <a:rPr lang="en-US" smtClean="0"/>
              <a:t>9/4/17</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EDE5F264-CB65-0D45-9275-98EA11FDE17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Shop Safety</a:t>
            </a:r>
            <a:endParaRPr lang="en-US" dirty="0"/>
          </a:p>
        </p:txBody>
      </p:sp>
      <p:sp>
        <p:nvSpPr>
          <p:cNvPr id="3" name="Subtitle 2"/>
          <p:cNvSpPr>
            <a:spLocks noGrp="1"/>
          </p:cNvSpPr>
          <p:nvPr>
            <p:ph type="subTitle" idx="1"/>
          </p:nvPr>
        </p:nvSpPr>
        <p:spPr/>
        <p:txBody>
          <a:bodyPr/>
          <a:lstStyle/>
          <a:p>
            <a:r>
              <a:rPr lang="en-US" dirty="0" smtClean="0"/>
              <a:t>Mr. </a:t>
            </a:r>
            <a:r>
              <a:rPr lang="en-US" dirty="0" err="1" smtClean="0"/>
              <a:t>Lidard’s</a:t>
            </a:r>
            <a:r>
              <a:rPr lang="en-US" dirty="0" smtClean="0"/>
              <a:t> Guide to Keeping All Your Body Parts</a:t>
            </a:r>
            <a:endParaRPr lang="en-US" dirty="0"/>
          </a:p>
        </p:txBody>
      </p:sp>
    </p:spTree>
    <p:extLst>
      <p:ext uri="{BB962C8B-B14F-4D97-AF65-F5344CB8AC3E}">
        <p14:creationId xmlns:p14="http://schemas.microsoft.com/office/powerpoint/2010/main" val="637023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 Attire</a:t>
            </a:r>
            <a:endParaRPr lang="en-US" dirty="0"/>
          </a:p>
        </p:txBody>
      </p:sp>
      <p:sp>
        <p:nvSpPr>
          <p:cNvPr id="3" name="Content Placeholder 2"/>
          <p:cNvSpPr>
            <a:spLocks noGrp="1"/>
          </p:cNvSpPr>
          <p:nvPr>
            <p:ph idx="1"/>
          </p:nvPr>
        </p:nvSpPr>
        <p:spPr/>
        <p:txBody>
          <a:bodyPr/>
          <a:lstStyle/>
          <a:p>
            <a:r>
              <a:rPr lang="en-US" dirty="0" smtClean="0"/>
              <a:t>All students must…</a:t>
            </a:r>
          </a:p>
          <a:p>
            <a:pPr lvl="1"/>
            <a:r>
              <a:rPr lang="en-US" dirty="0"/>
              <a:t>W</a:t>
            </a:r>
            <a:r>
              <a:rPr lang="en-US" dirty="0" smtClean="0"/>
              <a:t>ear closed-toed shoes.</a:t>
            </a:r>
          </a:p>
          <a:p>
            <a:pPr lvl="1"/>
            <a:r>
              <a:rPr lang="en-US" dirty="0" smtClean="0"/>
              <a:t>Must tie long hair behind their head.</a:t>
            </a:r>
          </a:p>
          <a:p>
            <a:pPr algn="r"/>
            <a:r>
              <a:rPr lang="en-US" dirty="0" smtClean="0"/>
              <a:t>Students may NOT…</a:t>
            </a:r>
          </a:p>
          <a:p>
            <a:pPr lvl="1" algn="r"/>
            <a:r>
              <a:rPr lang="en-US" dirty="0"/>
              <a:t>W</a:t>
            </a:r>
            <a:r>
              <a:rPr lang="en-US" dirty="0" smtClean="0"/>
              <a:t>ear </a:t>
            </a:r>
            <a:r>
              <a:rPr lang="en-US" dirty="0"/>
              <a:t>loose clothing or jewelry</a:t>
            </a:r>
            <a:r>
              <a:rPr lang="en-US" dirty="0" smtClean="0"/>
              <a:t>.</a:t>
            </a:r>
          </a:p>
          <a:p>
            <a:pPr lvl="1" algn="r"/>
            <a:r>
              <a:rPr lang="en-US" dirty="0" smtClean="0"/>
              <a:t>Wear headphones of any kind.</a:t>
            </a:r>
            <a:endParaRPr lang="en-US" dirty="0"/>
          </a:p>
          <a:p>
            <a:r>
              <a:rPr lang="en-US" dirty="0" smtClean="0"/>
              <a:t>Students may…</a:t>
            </a:r>
            <a:endParaRPr lang="en-US" dirty="0"/>
          </a:p>
          <a:p>
            <a:pPr lvl="1"/>
            <a:r>
              <a:rPr lang="en-US" dirty="0"/>
              <a:t>Wear </a:t>
            </a:r>
            <a:r>
              <a:rPr lang="en-US" dirty="0" smtClean="0"/>
              <a:t>an apron to protect clothing.</a:t>
            </a:r>
          </a:p>
          <a:p>
            <a:pPr lvl="1"/>
            <a:r>
              <a:rPr lang="en-US" dirty="0" smtClean="0"/>
              <a:t>Use gloves on certain equipment.</a:t>
            </a:r>
          </a:p>
          <a:p>
            <a:pPr lvl="1"/>
            <a:endParaRPr lang="en-US" dirty="0"/>
          </a:p>
          <a:p>
            <a:pPr marL="228600" lvl="1" indent="0">
              <a:buNone/>
            </a:pPr>
            <a:endParaRPr lang="en-US" dirty="0"/>
          </a:p>
          <a:p>
            <a:pPr lvl="1"/>
            <a:endParaRPr lang="en-US" dirty="0"/>
          </a:p>
        </p:txBody>
      </p:sp>
    </p:spTree>
    <p:extLst>
      <p:ext uri="{BB962C8B-B14F-4D97-AF65-F5344CB8AC3E}">
        <p14:creationId xmlns:p14="http://schemas.microsoft.com/office/powerpoint/2010/main" val="1546319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Eye Safety</a:t>
            </a:r>
            <a:endParaRPr lang="en-US" dirty="0"/>
          </a:p>
        </p:txBody>
      </p:sp>
      <p:sp>
        <p:nvSpPr>
          <p:cNvPr id="3" name="Content Placeholder 2"/>
          <p:cNvSpPr>
            <a:spLocks noGrp="1"/>
          </p:cNvSpPr>
          <p:nvPr>
            <p:ph idx="1"/>
          </p:nvPr>
        </p:nvSpPr>
        <p:spPr/>
        <p:txBody>
          <a:bodyPr>
            <a:normAutofit fontScale="70000" lnSpcReduction="20000"/>
          </a:bodyPr>
          <a:lstStyle/>
          <a:p>
            <a:r>
              <a:rPr lang="en-US" sz="3400" dirty="0" smtClean="0"/>
              <a:t>All </a:t>
            </a:r>
            <a:r>
              <a:rPr lang="en-US" sz="3400" dirty="0"/>
              <a:t>students, teachers and visitors are required to wear safety </a:t>
            </a:r>
            <a:r>
              <a:rPr lang="en-US" sz="3400" dirty="0" smtClean="0"/>
              <a:t>glasses in the shop at all times, even if the equipment is not currently in use.  </a:t>
            </a:r>
          </a:p>
          <a:p>
            <a:endParaRPr lang="en-US" dirty="0"/>
          </a:p>
          <a:p>
            <a:pPr marL="0" indent="0">
              <a:buNone/>
            </a:pPr>
            <a:r>
              <a:rPr lang="en-US" i="1" dirty="0"/>
              <a:t>"All students, teachers, and visitors upon entering and participating in career and technology education or technology education laboratories, or visual arts classrooms and studios in the public schools, where the activities enumerated in the law are in progress, shall be required to wear, for general use, protective eye devices meeting the specifications of the American National Standard: Practice for Occupational and Educational Eye and Face Protection, Z87.1-1979 and OSHA Safety and Health Standard 29 CFR B'1910.133, both of which are incorporated by reference." (COMAR - Code of Maryland Regulations</a:t>
            </a:r>
            <a:r>
              <a:rPr lang="en-US" i="1" dirty="0" smtClean="0"/>
              <a:t>)</a:t>
            </a:r>
            <a:endParaRPr lang="en-US" i="1" dirty="0"/>
          </a:p>
        </p:txBody>
      </p:sp>
    </p:spTree>
    <p:extLst>
      <p:ext uri="{BB962C8B-B14F-4D97-AF65-F5344CB8AC3E}">
        <p14:creationId xmlns:p14="http://schemas.microsoft.com/office/powerpoint/2010/main" val="35099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Safety Zone</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 Safety Zone </a:t>
            </a:r>
            <a:r>
              <a:rPr lang="en-US" dirty="0" smtClean="0"/>
              <a:t>is </a:t>
            </a:r>
            <a:r>
              <a:rPr lang="en-US" dirty="0"/>
              <a:t>a three dimensional space that </a:t>
            </a:r>
            <a:r>
              <a:rPr lang="en-US" dirty="0" smtClean="0"/>
              <a:t>exists </a:t>
            </a:r>
            <a:r>
              <a:rPr lang="en-US" b="1" u="sng" dirty="0" smtClean="0"/>
              <a:t>at least two feet</a:t>
            </a:r>
            <a:r>
              <a:rPr lang="en-US" dirty="0" smtClean="0"/>
              <a:t> from each machine when that </a:t>
            </a:r>
            <a:r>
              <a:rPr lang="en-US" dirty="0"/>
              <a:t>machine is “in use” and is not to be entered by any person except the operator and or the </a:t>
            </a:r>
            <a:r>
              <a:rPr lang="en-US" dirty="0" smtClean="0"/>
              <a:t>instructor.  This space is designated to prevent injuries due to kick back, projectile debris, waste accumulation (slipping), out feed, and user interference.  A good rule of thumb is that you should not be able to reach out and touch machinery that is being operated by another individual.</a:t>
            </a:r>
          </a:p>
          <a:p>
            <a:r>
              <a:rPr lang="en-US" dirty="0" smtClean="0"/>
              <a:t>Do not talk to anyone while you or they are operating equipment.</a:t>
            </a:r>
          </a:p>
          <a:p>
            <a:r>
              <a:rPr lang="en-US" dirty="0"/>
              <a:t>N</a:t>
            </a:r>
            <a:r>
              <a:rPr lang="en-US" dirty="0" smtClean="0"/>
              <a:t>ever stand on the right side of a Band Saw.</a:t>
            </a:r>
          </a:p>
        </p:txBody>
      </p:sp>
    </p:spTree>
    <p:extLst>
      <p:ext uri="{BB962C8B-B14F-4D97-AF65-F5344CB8AC3E}">
        <p14:creationId xmlns:p14="http://schemas.microsoft.com/office/powerpoint/2010/main" val="2958959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 Saw</a:t>
            </a:r>
            <a:endParaRPr lang="en-US" dirty="0"/>
          </a:p>
        </p:txBody>
      </p:sp>
      <p:sp>
        <p:nvSpPr>
          <p:cNvPr id="4" name="Content Placeholder 3"/>
          <p:cNvSpPr>
            <a:spLocks noGrp="1"/>
          </p:cNvSpPr>
          <p:nvPr>
            <p:ph idx="1"/>
          </p:nvPr>
        </p:nvSpPr>
        <p:spPr>
          <a:xfrm>
            <a:off x="2178423" y="2209800"/>
            <a:ext cx="6965577" cy="4648200"/>
          </a:xfrm>
        </p:spPr>
        <p:txBody>
          <a:bodyPr>
            <a:normAutofit fontScale="70000" lnSpcReduction="20000"/>
          </a:bodyPr>
          <a:lstStyle/>
          <a:p>
            <a:pPr>
              <a:lnSpc>
                <a:spcPct val="90000"/>
              </a:lnSpc>
            </a:pPr>
            <a:r>
              <a:rPr lang="en-US" dirty="0" smtClean="0"/>
              <a:t>Have all cut lines clearly marked and check </a:t>
            </a:r>
            <a:r>
              <a:rPr lang="en-US" dirty="0"/>
              <a:t>all material for foreign objects before cutting.</a:t>
            </a:r>
          </a:p>
          <a:p>
            <a:pPr>
              <a:lnSpc>
                <a:spcPct val="90000"/>
              </a:lnSpc>
            </a:pPr>
            <a:r>
              <a:rPr lang="en-US" dirty="0"/>
              <a:t>S</a:t>
            </a:r>
            <a:r>
              <a:rPr lang="en-US" dirty="0" smtClean="0"/>
              <a:t>et </a:t>
            </a:r>
            <a:r>
              <a:rPr lang="en-US" dirty="0"/>
              <a:t>the blade guide to 1/8" above the cutting surface to avoid twisting the blade as you work</a:t>
            </a:r>
            <a:r>
              <a:rPr lang="en-US" dirty="0" smtClean="0"/>
              <a:t>.</a:t>
            </a:r>
          </a:p>
          <a:p>
            <a:pPr>
              <a:lnSpc>
                <a:spcPct val="90000"/>
              </a:lnSpc>
            </a:pPr>
            <a:r>
              <a:rPr lang="en-US" dirty="0" smtClean="0"/>
              <a:t>Allow the saw to reach full speed before cutting. </a:t>
            </a:r>
            <a:r>
              <a:rPr lang="en-US" dirty="0"/>
              <a:t>               </a:t>
            </a:r>
          </a:p>
          <a:p>
            <a:pPr>
              <a:lnSpc>
                <a:spcPct val="90000"/>
              </a:lnSpc>
            </a:pPr>
            <a:r>
              <a:rPr lang="en-US" dirty="0" smtClean="0"/>
              <a:t>Keep </a:t>
            </a:r>
            <a:r>
              <a:rPr lang="en-US" dirty="0"/>
              <a:t>your hands two inches from either side of the </a:t>
            </a:r>
            <a:r>
              <a:rPr lang="en-US" dirty="0" smtClean="0"/>
              <a:t>blade, holding the material firmly on the table.  If </a:t>
            </a:r>
            <a:r>
              <a:rPr lang="en-US" dirty="0"/>
              <a:t>you </a:t>
            </a:r>
            <a:r>
              <a:rPr lang="en-US" dirty="0" smtClean="0"/>
              <a:t>need to </a:t>
            </a:r>
            <a:r>
              <a:rPr lang="en-US" dirty="0"/>
              <a:t>cut a smaller piece, use a push stick.</a:t>
            </a:r>
          </a:p>
          <a:p>
            <a:pPr>
              <a:lnSpc>
                <a:spcPct val="90000"/>
              </a:lnSpc>
            </a:pPr>
            <a:r>
              <a:rPr lang="en-US" dirty="0" smtClean="0"/>
              <a:t>Do </a:t>
            </a:r>
            <a:r>
              <a:rPr lang="en-US" dirty="0"/>
              <a:t>not force wood through the blade</a:t>
            </a:r>
            <a:r>
              <a:rPr lang="en-US" dirty="0" smtClean="0"/>
              <a:t>.</a:t>
            </a:r>
            <a:r>
              <a:rPr lang="en-US" dirty="0"/>
              <a:t> </a:t>
            </a:r>
            <a:r>
              <a:rPr lang="en-US" dirty="0" smtClean="0"/>
              <a:t>When </a:t>
            </a:r>
            <a:r>
              <a:rPr lang="en-US" dirty="0"/>
              <a:t>cutting a tight curve, </a:t>
            </a:r>
            <a:r>
              <a:rPr lang="en-US" dirty="0" smtClean="0"/>
              <a:t>make </a:t>
            </a:r>
            <a:r>
              <a:rPr lang="en-US" dirty="0"/>
              <a:t>relief cuts, then push the </a:t>
            </a:r>
            <a:r>
              <a:rPr lang="en-US" dirty="0" smtClean="0"/>
              <a:t>wood </a:t>
            </a:r>
            <a:r>
              <a:rPr lang="en-US" dirty="0"/>
              <a:t>slowly without twisting or bending the </a:t>
            </a:r>
            <a:r>
              <a:rPr lang="en-US" dirty="0" smtClean="0"/>
              <a:t>blade.</a:t>
            </a:r>
          </a:p>
          <a:p>
            <a:pPr>
              <a:lnSpc>
                <a:spcPct val="90000"/>
              </a:lnSpc>
            </a:pPr>
            <a:r>
              <a:rPr lang="en-US" dirty="0" smtClean="0"/>
              <a:t>Use a V-block when cutting a round material, such as a dowel.  </a:t>
            </a:r>
          </a:p>
          <a:p>
            <a:pPr>
              <a:lnSpc>
                <a:spcPct val="90000"/>
              </a:lnSpc>
            </a:pPr>
            <a:r>
              <a:rPr lang="en-US" dirty="0" smtClean="0"/>
              <a:t>If you hear a clicking sound or if the blade breaks, turn off the saw and notify your instructor.  </a:t>
            </a:r>
          </a:p>
          <a:p>
            <a:pPr>
              <a:lnSpc>
                <a:spcPct val="90000"/>
              </a:lnSpc>
            </a:pPr>
            <a:r>
              <a:rPr lang="en-US" dirty="0" smtClean="0"/>
              <a:t>When </a:t>
            </a:r>
            <a:r>
              <a:rPr lang="en-US" dirty="0"/>
              <a:t>backing out of a cut</a:t>
            </a:r>
            <a:r>
              <a:rPr lang="en-US" dirty="0" smtClean="0"/>
              <a:t>, </a:t>
            </a:r>
            <a:r>
              <a:rPr lang="en-US" dirty="0"/>
              <a:t>turn the machine off first to avoid un-tracking the blade. </a:t>
            </a:r>
          </a:p>
          <a:p>
            <a:pPr>
              <a:lnSpc>
                <a:spcPct val="90000"/>
              </a:lnSpc>
            </a:pPr>
            <a:r>
              <a:rPr lang="en-US" dirty="0" smtClean="0"/>
              <a:t>Turn </a:t>
            </a:r>
            <a:r>
              <a:rPr lang="en-US" dirty="0"/>
              <a:t>off the Band Saw when finished </a:t>
            </a:r>
            <a:r>
              <a:rPr lang="en-US" dirty="0" smtClean="0"/>
              <a:t>cutting and wait for the blade to come to a complete stop before cleaning the area with a broom and dustpan.  </a:t>
            </a:r>
            <a:endParaRPr lang="en-US" dirty="0"/>
          </a:p>
        </p:txBody>
      </p:sp>
      <p:pic>
        <p:nvPicPr>
          <p:cNvPr id="6" name="Picture Placeholder 5"/>
          <p:cNvPicPr>
            <a:picLocks noGrp="1" noChangeAspect="1"/>
          </p:cNvPicPr>
          <p:nvPr>
            <p:ph type="pic" sz="quarter" idx="13"/>
          </p:nvPr>
        </p:nvPicPr>
        <p:blipFill>
          <a:blip r:embed="rId3"/>
          <a:srcRect l="17563" r="17563"/>
          <a:stretch>
            <a:fillRect/>
          </a:stretch>
        </p:blipFill>
        <p:spPr/>
      </p:pic>
    </p:spTree>
    <p:extLst>
      <p:ext uri="{BB962C8B-B14F-4D97-AF65-F5344CB8AC3E}">
        <p14:creationId xmlns:p14="http://schemas.microsoft.com/office/powerpoint/2010/main" val="2349736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Press</a:t>
            </a:r>
            <a:endParaRPr lang="en-US" dirty="0"/>
          </a:p>
        </p:txBody>
      </p:sp>
      <p:sp>
        <p:nvSpPr>
          <p:cNvPr id="3" name="Content Placeholder 2"/>
          <p:cNvSpPr>
            <a:spLocks noGrp="1"/>
          </p:cNvSpPr>
          <p:nvPr>
            <p:ph idx="1"/>
          </p:nvPr>
        </p:nvSpPr>
        <p:spPr>
          <a:xfrm>
            <a:off x="2178423" y="2209800"/>
            <a:ext cx="6965577" cy="4648200"/>
          </a:xfrm>
        </p:spPr>
        <p:txBody>
          <a:bodyPr>
            <a:normAutofit fontScale="70000" lnSpcReduction="20000"/>
          </a:bodyPr>
          <a:lstStyle/>
          <a:p>
            <a:r>
              <a:rPr lang="en-US" dirty="0"/>
              <a:t>I</a:t>
            </a:r>
            <a:r>
              <a:rPr lang="en-US" dirty="0" smtClean="0"/>
              <a:t>dentify where you plan to place the hole and check </a:t>
            </a:r>
            <a:r>
              <a:rPr lang="en-US" dirty="0"/>
              <a:t>all material for foreign </a:t>
            </a:r>
            <a:r>
              <a:rPr lang="en-US" dirty="0" smtClean="0"/>
              <a:t>objects before drilling.  Center punch all holes to be drilled.</a:t>
            </a:r>
          </a:p>
          <a:p>
            <a:r>
              <a:rPr lang="en-US" dirty="0" smtClean="0"/>
              <a:t>When changing the drill bit, use a Chuck Key.  Be sure to replace the Chuck Key on the side of the machine when not in use.</a:t>
            </a:r>
          </a:p>
          <a:p>
            <a:r>
              <a:rPr lang="en-US" dirty="0"/>
              <a:t>U</a:t>
            </a:r>
            <a:r>
              <a:rPr lang="en-US" dirty="0" smtClean="0"/>
              <a:t>se </a:t>
            </a:r>
            <a:r>
              <a:rPr lang="en-US" dirty="0"/>
              <a:t>clamps </a:t>
            </a:r>
            <a:r>
              <a:rPr lang="en-US" dirty="0" smtClean="0"/>
              <a:t>and/or portable vices to </a:t>
            </a:r>
            <a:r>
              <a:rPr lang="en-US" dirty="0"/>
              <a:t>hold down the wood.  If you are unsure about where to clamp the wood, see your teacher</a:t>
            </a:r>
            <a:r>
              <a:rPr lang="en-US" dirty="0" smtClean="0"/>
              <a:t>.  </a:t>
            </a:r>
            <a:endParaRPr lang="en-US" dirty="0"/>
          </a:p>
          <a:p>
            <a:r>
              <a:rPr lang="en-US" dirty="0"/>
              <a:t>Do not drill into the table! </a:t>
            </a:r>
            <a:r>
              <a:rPr lang="en-US" dirty="0" smtClean="0"/>
              <a:t>Always have a scrap piece of wood between your work and the table, and </a:t>
            </a:r>
            <a:r>
              <a:rPr lang="en-US" dirty="0"/>
              <a:t>adjust the </a:t>
            </a:r>
            <a:r>
              <a:rPr lang="en-US" dirty="0" smtClean="0"/>
              <a:t>depth drop and table </a:t>
            </a:r>
            <a:r>
              <a:rPr lang="en-US" dirty="0"/>
              <a:t>height for your intended </a:t>
            </a:r>
            <a:r>
              <a:rPr lang="en-US" dirty="0" smtClean="0"/>
              <a:t>operation</a:t>
            </a:r>
            <a:r>
              <a:rPr lang="en-US" dirty="0"/>
              <a:t> </a:t>
            </a:r>
            <a:r>
              <a:rPr lang="en-US" dirty="0" smtClean="0"/>
              <a:t>before starting the drill. </a:t>
            </a:r>
          </a:p>
          <a:p>
            <a:r>
              <a:rPr lang="en-US" dirty="0" smtClean="0"/>
              <a:t>Raise and lower the chuck and drill bit using the feed wheel.</a:t>
            </a:r>
          </a:p>
          <a:p>
            <a:r>
              <a:rPr lang="en-US" dirty="0" smtClean="0"/>
              <a:t>Let the bit do the work, and gently blow debris out of a hole to prevent friction or splitting.  </a:t>
            </a:r>
          </a:p>
          <a:p>
            <a:r>
              <a:rPr lang="en-US" dirty="0" smtClean="0"/>
              <a:t>If a piece of wood begins to spin, stop </a:t>
            </a:r>
            <a:r>
              <a:rPr lang="en-US" dirty="0"/>
              <a:t>the machine </a:t>
            </a:r>
            <a:r>
              <a:rPr lang="en-US" dirty="0" smtClean="0"/>
              <a:t>before attempting to remove it from the drill bit.  </a:t>
            </a:r>
            <a:endParaRPr lang="en-US" dirty="0"/>
          </a:p>
          <a:p>
            <a:r>
              <a:rPr lang="en-US" dirty="0" smtClean="0"/>
              <a:t>When you are finished, </a:t>
            </a:r>
            <a:r>
              <a:rPr lang="en-US" dirty="0"/>
              <a:t>t</a:t>
            </a:r>
            <a:r>
              <a:rPr lang="en-US" dirty="0" smtClean="0"/>
              <a:t>urn </a:t>
            </a:r>
            <a:r>
              <a:rPr lang="en-US" dirty="0"/>
              <a:t>off the Drill </a:t>
            </a:r>
            <a:r>
              <a:rPr lang="en-US" dirty="0" smtClean="0"/>
              <a:t>Press and wait </a:t>
            </a:r>
            <a:r>
              <a:rPr lang="en-US" dirty="0"/>
              <a:t>for </a:t>
            </a:r>
            <a:r>
              <a:rPr lang="en-US" dirty="0" smtClean="0"/>
              <a:t>it to </a:t>
            </a:r>
            <a:r>
              <a:rPr lang="en-US" dirty="0"/>
              <a:t>come to a complete </a:t>
            </a:r>
            <a:r>
              <a:rPr lang="en-US" dirty="0" smtClean="0"/>
              <a:t>stop.  Then, clean </a:t>
            </a:r>
            <a:r>
              <a:rPr lang="en-US" dirty="0"/>
              <a:t>up </a:t>
            </a:r>
            <a:r>
              <a:rPr lang="en-US" dirty="0" smtClean="0"/>
              <a:t>using a dustpan and broom.</a:t>
            </a:r>
            <a:endParaRPr lang="en-US" dirty="0"/>
          </a:p>
        </p:txBody>
      </p:sp>
      <p:pic>
        <p:nvPicPr>
          <p:cNvPr id="5" name="Picture Placeholder 4"/>
          <p:cNvPicPr>
            <a:picLocks noGrp="1" noChangeAspect="1"/>
          </p:cNvPicPr>
          <p:nvPr>
            <p:ph type="pic" sz="quarter" idx="13"/>
          </p:nvPr>
        </p:nvPicPr>
        <p:blipFill>
          <a:blip r:embed="rId2"/>
          <a:srcRect l="32207" r="32207"/>
          <a:stretch>
            <a:fillRect/>
          </a:stretch>
        </p:blipFill>
        <p:spPr/>
      </p:pic>
      <p:pic>
        <p:nvPicPr>
          <p:cNvPr id="6" name="Picture 5"/>
          <p:cNvPicPr>
            <a:picLocks noChangeAspect="1"/>
          </p:cNvPicPr>
          <p:nvPr/>
        </p:nvPicPr>
        <p:blipFill>
          <a:blip r:embed="rId3"/>
          <a:stretch>
            <a:fillRect/>
          </a:stretch>
        </p:blipFill>
        <p:spPr>
          <a:xfrm>
            <a:off x="4579419" y="0"/>
            <a:ext cx="1976718" cy="1976718"/>
          </a:xfrm>
          <a:prstGeom prst="rect">
            <a:avLst/>
          </a:prstGeom>
        </p:spPr>
      </p:pic>
      <p:pic>
        <p:nvPicPr>
          <p:cNvPr id="7" name="Picture 6"/>
          <p:cNvPicPr>
            <a:picLocks noChangeAspect="1"/>
          </p:cNvPicPr>
          <p:nvPr/>
        </p:nvPicPr>
        <p:blipFill>
          <a:blip r:embed="rId4"/>
          <a:stretch>
            <a:fillRect/>
          </a:stretch>
        </p:blipFill>
        <p:spPr>
          <a:xfrm>
            <a:off x="6806600" y="96519"/>
            <a:ext cx="1880200" cy="1880200"/>
          </a:xfrm>
          <a:prstGeom prst="rect">
            <a:avLst/>
          </a:prstGeom>
        </p:spPr>
      </p:pic>
    </p:spTree>
    <p:extLst>
      <p:ext uri="{BB962C8B-B14F-4D97-AF65-F5344CB8AC3E}">
        <p14:creationId xmlns:p14="http://schemas.microsoft.com/office/powerpoint/2010/main" val="3895866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Scroll Saw</a:t>
            </a:r>
            <a:endParaRPr lang="en-US" dirty="0"/>
          </a:p>
        </p:txBody>
      </p:sp>
      <p:sp>
        <p:nvSpPr>
          <p:cNvPr id="3" name="Content Placeholder 2"/>
          <p:cNvSpPr>
            <a:spLocks noGrp="1"/>
          </p:cNvSpPr>
          <p:nvPr>
            <p:ph idx="1"/>
          </p:nvPr>
        </p:nvSpPr>
        <p:spPr>
          <a:xfrm>
            <a:off x="291303" y="2209800"/>
            <a:ext cx="8852697" cy="4648200"/>
          </a:xfrm>
        </p:spPr>
        <p:txBody>
          <a:bodyPr>
            <a:normAutofit fontScale="62500" lnSpcReduction="20000"/>
          </a:bodyPr>
          <a:lstStyle/>
          <a:p>
            <a:r>
              <a:rPr lang="en-US" dirty="0"/>
              <a:t>Have all cut lines clearly </a:t>
            </a:r>
            <a:r>
              <a:rPr lang="en-US" dirty="0" smtClean="0"/>
              <a:t>marked, and check the material for foreign objects before cutting.  </a:t>
            </a:r>
            <a:endParaRPr lang="en-US" dirty="0"/>
          </a:p>
          <a:p>
            <a:r>
              <a:rPr lang="en-US" dirty="0"/>
              <a:t>C</a:t>
            </a:r>
            <a:r>
              <a:rPr lang="en-US" dirty="0" smtClean="0"/>
              <a:t>heck </a:t>
            </a:r>
            <a:r>
              <a:rPr lang="en-US" dirty="0"/>
              <a:t>the machine for broken or loose </a:t>
            </a:r>
            <a:r>
              <a:rPr lang="en-US" dirty="0" smtClean="0"/>
              <a:t>parts and adjust </a:t>
            </a:r>
            <a:r>
              <a:rPr lang="en-US" dirty="0"/>
              <a:t>the blade guard so that it is 1/4 inch above the highest part of the wood</a:t>
            </a:r>
            <a:r>
              <a:rPr lang="en-US" dirty="0" smtClean="0"/>
              <a:t>.</a:t>
            </a:r>
            <a:endParaRPr lang="en-US" dirty="0"/>
          </a:p>
          <a:p>
            <a:r>
              <a:rPr lang="en-US" dirty="0" smtClean="0"/>
              <a:t>Make </a:t>
            </a:r>
            <a:r>
              <a:rPr lang="en-US" dirty="0"/>
              <a:t>sure the stock is placed firmly against the </a:t>
            </a:r>
            <a:r>
              <a:rPr lang="en-US" dirty="0" smtClean="0"/>
              <a:t>table, and never put </a:t>
            </a:r>
            <a:r>
              <a:rPr lang="en-US" dirty="0"/>
              <a:t>your hands in line with the </a:t>
            </a:r>
            <a:r>
              <a:rPr lang="en-US" dirty="0" smtClean="0"/>
              <a:t>blade.</a:t>
            </a:r>
          </a:p>
          <a:p>
            <a:r>
              <a:rPr lang="en-US" dirty="0" smtClean="0"/>
              <a:t>Start </a:t>
            </a:r>
            <a:r>
              <a:rPr lang="en-US" dirty="0"/>
              <a:t>the machine at the lowest speed </a:t>
            </a:r>
            <a:r>
              <a:rPr lang="en-US" dirty="0" smtClean="0"/>
              <a:t>and </a:t>
            </a:r>
            <a:r>
              <a:rPr lang="en-US" dirty="0"/>
              <a:t>increase to working </a:t>
            </a:r>
            <a:r>
              <a:rPr lang="en-US" dirty="0" smtClean="0"/>
              <a:t>speed.  Decrease </a:t>
            </a:r>
            <a:r>
              <a:rPr lang="en-US" dirty="0"/>
              <a:t>the speed to 0 when finished.</a:t>
            </a:r>
          </a:p>
          <a:p>
            <a:r>
              <a:rPr lang="en-US" dirty="0" smtClean="0"/>
              <a:t>Never </a:t>
            </a:r>
            <a:r>
              <a:rPr lang="en-US" dirty="0"/>
              <a:t>force your wood into the </a:t>
            </a:r>
            <a:r>
              <a:rPr lang="en-US" dirty="0" smtClean="0"/>
              <a:t>blade – let </a:t>
            </a:r>
            <a:r>
              <a:rPr lang="en-US" dirty="0"/>
              <a:t>the machine do the work</a:t>
            </a:r>
            <a:r>
              <a:rPr lang="en-US" dirty="0" smtClean="0"/>
              <a:t>.  </a:t>
            </a:r>
            <a:endParaRPr lang="en-US" dirty="0"/>
          </a:p>
          <a:p>
            <a:r>
              <a:rPr lang="en-US" dirty="0" smtClean="0"/>
              <a:t>If </a:t>
            </a:r>
            <a:r>
              <a:rPr lang="en-US" dirty="0"/>
              <a:t>the scrap from your project should get trapped between the blade and the throat, immediately power off the machine and clear the </a:t>
            </a:r>
            <a:r>
              <a:rPr lang="en-US" dirty="0" smtClean="0"/>
              <a:t>scrap using a long piece of scrap wood once the machine comes to a complete stop.  Avoid using your hands.  </a:t>
            </a:r>
            <a:endParaRPr lang="en-US" dirty="0"/>
          </a:p>
          <a:p>
            <a:r>
              <a:rPr lang="en-US" dirty="0" smtClean="0"/>
              <a:t>Scroll </a:t>
            </a:r>
            <a:r>
              <a:rPr lang="en-US" dirty="0"/>
              <a:t>Saw blades break easily. When this happens, immediately power off the machine and inform your instructor</a:t>
            </a:r>
            <a:r>
              <a:rPr lang="en-US" dirty="0" smtClean="0"/>
              <a:t>.  </a:t>
            </a:r>
            <a:endParaRPr lang="en-US" dirty="0"/>
          </a:p>
          <a:p>
            <a:r>
              <a:rPr lang="en-US" dirty="0" smtClean="0"/>
              <a:t>Avoid </a:t>
            </a:r>
            <a:r>
              <a:rPr lang="en-US" dirty="0"/>
              <a:t>backing out of a cut. If there is no way to avoid it, turn off the machine, wait until the blade has completely stopped, and then carefully back out.</a:t>
            </a:r>
          </a:p>
          <a:p>
            <a:r>
              <a:rPr lang="en-US" dirty="0" smtClean="0"/>
              <a:t>Turn </a:t>
            </a:r>
            <a:r>
              <a:rPr lang="en-US" dirty="0"/>
              <a:t>off the Scroll Saw when finished </a:t>
            </a:r>
            <a:r>
              <a:rPr lang="en-US" dirty="0" smtClean="0"/>
              <a:t>cutting, and wait for it to come to a complete stop before cleaning it with a dustpan and broom.  </a:t>
            </a:r>
            <a:endParaRPr lang="en-US" dirty="0"/>
          </a:p>
        </p:txBody>
      </p:sp>
      <p:pic>
        <p:nvPicPr>
          <p:cNvPr id="7" name="Picture 6"/>
          <p:cNvPicPr>
            <a:picLocks noChangeAspect="1"/>
          </p:cNvPicPr>
          <p:nvPr/>
        </p:nvPicPr>
        <p:blipFill>
          <a:blip r:embed="rId2"/>
          <a:stretch>
            <a:fillRect/>
          </a:stretch>
        </p:blipFill>
        <p:spPr>
          <a:xfrm>
            <a:off x="6626856" y="0"/>
            <a:ext cx="2059944" cy="2059944"/>
          </a:xfrm>
          <a:prstGeom prst="rect">
            <a:avLst/>
          </a:prstGeom>
        </p:spPr>
      </p:pic>
    </p:spTree>
    <p:extLst>
      <p:ext uri="{BB962C8B-B14F-4D97-AF65-F5344CB8AC3E}">
        <p14:creationId xmlns:p14="http://schemas.microsoft.com/office/powerpoint/2010/main" val="2611712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Disk &amp; Belt </a:t>
            </a:r>
            <a:br>
              <a:rPr lang="en-US" dirty="0" smtClean="0"/>
            </a:br>
            <a:r>
              <a:rPr lang="en-US" dirty="0" smtClean="0"/>
              <a:t>Sander</a:t>
            </a:r>
            <a:endParaRPr lang="en-US" dirty="0"/>
          </a:p>
        </p:txBody>
      </p:sp>
      <p:sp>
        <p:nvSpPr>
          <p:cNvPr id="8" name="Content Placeholder 7"/>
          <p:cNvSpPr>
            <a:spLocks noGrp="1"/>
          </p:cNvSpPr>
          <p:nvPr>
            <p:ph idx="1"/>
          </p:nvPr>
        </p:nvSpPr>
        <p:spPr>
          <a:xfrm>
            <a:off x="2178423" y="2734089"/>
            <a:ext cx="6965577" cy="3916363"/>
          </a:xfrm>
        </p:spPr>
        <p:txBody>
          <a:bodyPr>
            <a:normAutofit fontScale="70000" lnSpcReduction="20000"/>
          </a:bodyPr>
          <a:lstStyle/>
          <a:p>
            <a:r>
              <a:rPr lang="en-US" dirty="0" smtClean="0"/>
              <a:t>Draw lines indicating what needs to be sanded, and check </a:t>
            </a:r>
            <a:r>
              <a:rPr lang="en-US" dirty="0"/>
              <a:t>all material for foreign objects before sanding.</a:t>
            </a:r>
          </a:p>
          <a:p>
            <a:r>
              <a:rPr lang="en-US" dirty="0"/>
              <a:t>Hands and fingers must be kept as far away from the </a:t>
            </a:r>
            <a:r>
              <a:rPr lang="en-US" dirty="0" smtClean="0"/>
              <a:t>sander as possible.</a:t>
            </a:r>
            <a:endParaRPr lang="en-US" dirty="0"/>
          </a:p>
          <a:p>
            <a:r>
              <a:rPr lang="en-US" dirty="0" smtClean="0"/>
              <a:t>Check the sandpaper to ensure it is not torn or clogged up.</a:t>
            </a:r>
          </a:p>
          <a:p>
            <a:r>
              <a:rPr lang="en-US" dirty="0" smtClean="0"/>
              <a:t>The </a:t>
            </a:r>
            <a:r>
              <a:rPr lang="en-US" dirty="0"/>
              <a:t>disk rotates in a </a:t>
            </a:r>
            <a:r>
              <a:rPr lang="en-US" b="1" i="1" dirty="0"/>
              <a:t>counterclockwise </a:t>
            </a:r>
            <a:r>
              <a:rPr lang="en-US" dirty="0"/>
              <a:t>direction which means </a:t>
            </a:r>
            <a:r>
              <a:rPr lang="en-US" dirty="0" smtClean="0"/>
              <a:t>that only </a:t>
            </a:r>
            <a:r>
              <a:rPr lang="en-US" dirty="0"/>
              <a:t>the left portion of the disk should be </a:t>
            </a:r>
            <a:r>
              <a:rPr lang="en-US" dirty="0" smtClean="0"/>
              <a:t>used so that the </a:t>
            </a:r>
            <a:r>
              <a:rPr lang="en-US" dirty="0"/>
              <a:t>rotation of the disk holds the work down on the table</a:t>
            </a:r>
            <a:r>
              <a:rPr lang="en-US" dirty="0" smtClean="0"/>
              <a:t>.  </a:t>
            </a:r>
            <a:endParaRPr lang="en-US" dirty="0"/>
          </a:p>
          <a:p>
            <a:r>
              <a:rPr lang="en-US" dirty="0" smtClean="0"/>
              <a:t>Use </a:t>
            </a:r>
            <a:r>
              <a:rPr lang="en-US" dirty="0"/>
              <a:t>after the belt/disk sander is at full speed. </a:t>
            </a:r>
            <a:r>
              <a:rPr lang="en-US" dirty="0" smtClean="0"/>
              <a:t>Do not force the material, but rather, lightly </a:t>
            </a:r>
            <a:r>
              <a:rPr lang="en-US" dirty="0"/>
              <a:t>push the material against the rotating </a:t>
            </a:r>
            <a:r>
              <a:rPr lang="en-US" dirty="0" smtClean="0"/>
              <a:t>disk.  </a:t>
            </a:r>
          </a:p>
          <a:p>
            <a:r>
              <a:rPr lang="en-US" dirty="0" smtClean="0"/>
              <a:t>Adjustments </a:t>
            </a:r>
            <a:r>
              <a:rPr lang="en-US" dirty="0"/>
              <a:t>to the table should be made with the power off</a:t>
            </a:r>
            <a:r>
              <a:rPr lang="en-US" dirty="0" smtClean="0"/>
              <a:t>.</a:t>
            </a:r>
            <a:endParaRPr lang="en-US" dirty="0"/>
          </a:p>
          <a:p>
            <a:r>
              <a:rPr lang="en-US" dirty="0" smtClean="0"/>
              <a:t>Wait </a:t>
            </a:r>
            <a:r>
              <a:rPr lang="en-US" dirty="0"/>
              <a:t>for the Belt/Disk Sander to come to a complete stop before leaving</a:t>
            </a:r>
            <a:r>
              <a:rPr lang="en-US" dirty="0" smtClean="0"/>
              <a:t>.  Then clean up all scraps using a dustpan and broom before leaving the machine.</a:t>
            </a:r>
            <a:endParaRPr lang="en-US" dirty="0"/>
          </a:p>
        </p:txBody>
      </p:sp>
      <p:pic>
        <p:nvPicPr>
          <p:cNvPr id="9" name="Picture 8"/>
          <p:cNvPicPr>
            <a:picLocks noChangeAspect="1"/>
          </p:cNvPicPr>
          <p:nvPr/>
        </p:nvPicPr>
        <p:blipFill>
          <a:blip r:embed="rId2"/>
          <a:stretch>
            <a:fillRect/>
          </a:stretch>
        </p:blipFill>
        <p:spPr>
          <a:xfrm>
            <a:off x="5952710" y="0"/>
            <a:ext cx="2734089" cy="2734089"/>
          </a:xfrm>
          <a:prstGeom prst="rect">
            <a:avLst/>
          </a:prstGeom>
        </p:spPr>
      </p:pic>
    </p:spTree>
    <p:extLst>
      <p:ext uri="{BB962C8B-B14F-4D97-AF65-F5344CB8AC3E}">
        <p14:creationId xmlns:p14="http://schemas.microsoft.com/office/powerpoint/2010/main" val="1716092326"/>
      </p:ext>
    </p:extLst>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majorFont>
      <a:minorFont>
        <a:latin typeface="Century Gothic"/>
        <a:ea typeface=""/>
        <a:cs typeface=""/>
        <a:font script="Jpan" typeface="メイリオ"/>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81</TotalTime>
  <Words>609</Words>
  <Application>Microsoft Macintosh PowerPoint</Application>
  <PresentationFormat>On-screen Show (4:3)</PresentationFormat>
  <Paragraphs>60</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Plaza</vt:lpstr>
      <vt:lpstr>Shop Safety</vt:lpstr>
      <vt:lpstr>Proper Attire</vt:lpstr>
      <vt:lpstr>Eye Safety</vt:lpstr>
      <vt:lpstr>The Safety Zone</vt:lpstr>
      <vt:lpstr>Band Saw</vt:lpstr>
      <vt:lpstr>Drill Press</vt:lpstr>
      <vt:lpstr>Scroll Saw</vt:lpstr>
      <vt:lpstr>Disk &amp; Belt  Sander</vt:lpstr>
    </vt:vector>
  </TitlesOfParts>
  <Company>Dickinson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Shop Safety</dc:title>
  <dc:creator>Charlie Lidard</dc:creator>
  <cp:lastModifiedBy>Charlie Lidard</cp:lastModifiedBy>
  <cp:revision>8</cp:revision>
  <dcterms:created xsi:type="dcterms:W3CDTF">2017-09-04T23:13:13Z</dcterms:created>
  <dcterms:modified xsi:type="dcterms:W3CDTF">2017-09-05T00:34:29Z</dcterms:modified>
</cp:coreProperties>
</file>